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79" r:id="rId5"/>
    <p:sldId id="316" r:id="rId6"/>
    <p:sldId id="321" r:id="rId7"/>
    <p:sldId id="280" r:id="rId8"/>
    <p:sldId id="257" r:id="rId9"/>
    <p:sldId id="283" r:id="rId10"/>
    <p:sldId id="274" r:id="rId11"/>
    <p:sldId id="304" r:id="rId12"/>
    <p:sldId id="262" r:id="rId13"/>
    <p:sldId id="323" r:id="rId14"/>
    <p:sldId id="319" r:id="rId15"/>
    <p:sldId id="332" r:id="rId16"/>
    <p:sldId id="263" r:id="rId17"/>
    <p:sldId id="336" r:id="rId18"/>
    <p:sldId id="337" r:id="rId19"/>
    <p:sldId id="338" r:id="rId20"/>
    <p:sldId id="339" r:id="rId21"/>
    <p:sldId id="325" r:id="rId22"/>
    <p:sldId id="334" r:id="rId23"/>
    <p:sldId id="33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4" d="100"/>
          <a:sy n="124" d="100"/>
        </p:scale>
        <p:origin x="1224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Cooper" userId="8405de72-229b-49fa-bfba-b47ae20b2a50" providerId="ADAL" clId="{97311745-57FD-43C1-BB1F-126569948037}"/>
    <pc:docChg chg="custSel modSld sldOrd">
      <pc:chgData name="David Cooper" userId="8405de72-229b-49fa-bfba-b47ae20b2a50" providerId="ADAL" clId="{97311745-57FD-43C1-BB1F-126569948037}" dt="2019-08-14T23:14:45.095" v="483" actId="6549"/>
      <pc:docMkLst>
        <pc:docMk/>
      </pc:docMkLst>
      <pc:sldChg chg="modSp">
        <pc:chgData name="David Cooper" userId="8405de72-229b-49fa-bfba-b47ae20b2a50" providerId="ADAL" clId="{97311745-57FD-43C1-BB1F-126569948037}" dt="2019-08-14T23:14:45.095" v="483" actId="6549"/>
        <pc:sldMkLst>
          <pc:docMk/>
          <pc:sldMk cId="0" sldId="279"/>
        </pc:sldMkLst>
        <pc:spChg chg="mod">
          <ac:chgData name="David Cooper" userId="8405de72-229b-49fa-bfba-b47ae20b2a50" providerId="ADAL" clId="{97311745-57FD-43C1-BB1F-126569948037}" dt="2019-08-14T23:14:45.095" v="483" actId="6549"/>
          <ac:spMkLst>
            <pc:docMk/>
            <pc:sldMk cId="0" sldId="279"/>
            <ac:spMk id="5" creationId="{00000000-0000-0000-0000-000000000000}"/>
          </ac:spMkLst>
        </pc:spChg>
      </pc:sldChg>
      <pc:sldChg chg="delSp modSp">
        <pc:chgData name="David Cooper" userId="8405de72-229b-49fa-bfba-b47ae20b2a50" providerId="ADAL" clId="{97311745-57FD-43C1-BB1F-126569948037}" dt="2019-08-14T22:56:21.702" v="11" actId="1035"/>
        <pc:sldMkLst>
          <pc:docMk/>
          <pc:sldMk cId="191754169" sldId="283"/>
        </pc:sldMkLst>
        <pc:spChg chg="mod">
          <ac:chgData name="David Cooper" userId="8405de72-229b-49fa-bfba-b47ae20b2a50" providerId="ADAL" clId="{97311745-57FD-43C1-BB1F-126569948037}" dt="2019-08-14T22:56:21.702" v="11" actId="1035"/>
          <ac:spMkLst>
            <pc:docMk/>
            <pc:sldMk cId="191754169" sldId="283"/>
            <ac:spMk id="3" creationId="{00000000-0000-0000-0000-000000000000}"/>
          </ac:spMkLst>
        </pc:spChg>
        <pc:spChg chg="del">
          <ac:chgData name="David Cooper" userId="8405de72-229b-49fa-bfba-b47ae20b2a50" providerId="ADAL" clId="{97311745-57FD-43C1-BB1F-126569948037}" dt="2019-08-14T22:55:50.483" v="1" actId="478"/>
          <ac:spMkLst>
            <pc:docMk/>
            <pc:sldMk cId="191754169" sldId="283"/>
            <ac:spMk id="4" creationId="{00000000-0000-0000-0000-000000000000}"/>
          </ac:spMkLst>
        </pc:spChg>
        <pc:spChg chg="mod">
          <ac:chgData name="David Cooper" userId="8405de72-229b-49fa-bfba-b47ae20b2a50" providerId="ADAL" clId="{97311745-57FD-43C1-BB1F-126569948037}" dt="2019-08-14T22:56:21.702" v="11" actId="1035"/>
          <ac:spMkLst>
            <pc:docMk/>
            <pc:sldMk cId="191754169" sldId="283"/>
            <ac:spMk id="6" creationId="{00000000-0000-0000-0000-000000000000}"/>
          </ac:spMkLst>
        </pc:spChg>
        <pc:spChg chg="mod">
          <ac:chgData name="David Cooper" userId="8405de72-229b-49fa-bfba-b47ae20b2a50" providerId="ADAL" clId="{97311745-57FD-43C1-BB1F-126569948037}" dt="2019-08-14T22:56:21.702" v="11" actId="1035"/>
          <ac:spMkLst>
            <pc:docMk/>
            <pc:sldMk cId="191754169" sldId="283"/>
            <ac:spMk id="17" creationId="{00000000-0000-0000-0000-000000000000}"/>
          </ac:spMkLst>
        </pc:spChg>
        <pc:picChg chg="mod">
          <ac:chgData name="David Cooper" userId="8405de72-229b-49fa-bfba-b47ae20b2a50" providerId="ADAL" clId="{97311745-57FD-43C1-BB1F-126569948037}" dt="2019-08-14T22:56:21.702" v="11" actId="1035"/>
          <ac:picMkLst>
            <pc:docMk/>
            <pc:sldMk cId="191754169" sldId="283"/>
            <ac:picMk id="5" creationId="{00000000-0000-0000-0000-000000000000}"/>
          </ac:picMkLst>
        </pc:picChg>
        <pc:cxnChg chg="mod">
          <ac:chgData name="David Cooper" userId="8405de72-229b-49fa-bfba-b47ae20b2a50" providerId="ADAL" clId="{97311745-57FD-43C1-BB1F-126569948037}" dt="2019-08-14T22:56:21.702" v="11" actId="1035"/>
          <ac:cxnSpMkLst>
            <pc:docMk/>
            <pc:sldMk cId="191754169" sldId="283"/>
            <ac:cxnSpMk id="8" creationId="{00000000-0000-0000-0000-000000000000}"/>
          </ac:cxnSpMkLst>
        </pc:cxnChg>
        <pc:cxnChg chg="mod">
          <ac:chgData name="David Cooper" userId="8405de72-229b-49fa-bfba-b47ae20b2a50" providerId="ADAL" clId="{97311745-57FD-43C1-BB1F-126569948037}" dt="2019-08-14T22:56:21.702" v="11" actId="1035"/>
          <ac:cxnSpMkLst>
            <pc:docMk/>
            <pc:sldMk cId="191754169" sldId="283"/>
            <ac:cxnSpMk id="9" creationId="{00000000-0000-0000-0000-000000000000}"/>
          </ac:cxnSpMkLst>
        </pc:cxnChg>
        <pc:cxnChg chg="mod">
          <ac:chgData name="David Cooper" userId="8405de72-229b-49fa-bfba-b47ae20b2a50" providerId="ADAL" clId="{97311745-57FD-43C1-BB1F-126569948037}" dt="2019-08-14T22:56:21.702" v="11" actId="1035"/>
          <ac:cxnSpMkLst>
            <pc:docMk/>
            <pc:sldMk cId="191754169" sldId="283"/>
            <ac:cxnSpMk id="18" creationId="{00000000-0000-0000-0000-000000000000}"/>
          </ac:cxnSpMkLst>
        </pc:cxnChg>
      </pc:sldChg>
      <pc:sldChg chg="modSp">
        <pc:chgData name="David Cooper" userId="8405de72-229b-49fa-bfba-b47ae20b2a50" providerId="ADAL" clId="{97311745-57FD-43C1-BB1F-126569948037}" dt="2019-08-14T22:59:00.969" v="61" actId="1035"/>
        <pc:sldMkLst>
          <pc:docMk/>
          <pc:sldMk cId="0" sldId="304"/>
        </pc:sldMkLst>
        <pc:spChg chg="mod">
          <ac:chgData name="David Cooper" userId="8405de72-229b-49fa-bfba-b47ae20b2a50" providerId="ADAL" clId="{97311745-57FD-43C1-BB1F-126569948037}" dt="2019-08-14T22:59:00.969" v="61" actId="1035"/>
          <ac:spMkLst>
            <pc:docMk/>
            <pc:sldMk cId="0" sldId="304"/>
            <ac:spMk id="2" creationId="{00000000-0000-0000-0000-000000000000}"/>
          </ac:spMkLst>
        </pc:spChg>
      </pc:sldChg>
      <pc:sldChg chg="ord">
        <pc:chgData name="David Cooper" userId="8405de72-229b-49fa-bfba-b47ae20b2a50" providerId="ADAL" clId="{97311745-57FD-43C1-BB1F-126569948037}" dt="2019-08-14T22:59:34.843" v="62"/>
        <pc:sldMkLst>
          <pc:docMk/>
          <pc:sldMk cId="0" sldId="319"/>
        </pc:sldMkLst>
      </pc:sldChg>
      <pc:sldChg chg="modSp">
        <pc:chgData name="David Cooper" userId="8405de72-229b-49fa-bfba-b47ae20b2a50" providerId="ADAL" clId="{97311745-57FD-43C1-BB1F-126569948037}" dt="2019-08-14T23:12:59.970" v="468" actId="20577"/>
        <pc:sldMkLst>
          <pc:docMk/>
          <pc:sldMk cId="2649276942" sldId="334"/>
        </pc:sldMkLst>
        <pc:spChg chg="mod">
          <ac:chgData name="David Cooper" userId="8405de72-229b-49fa-bfba-b47ae20b2a50" providerId="ADAL" clId="{97311745-57FD-43C1-BB1F-126569948037}" dt="2019-08-14T23:12:59.970" v="468" actId="20577"/>
          <ac:spMkLst>
            <pc:docMk/>
            <pc:sldMk cId="2649276942" sldId="334"/>
            <ac:spMk id="3" creationId="{DBD647BF-C8BA-4F35-B822-C5D4894099C4}"/>
          </ac:spMkLst>
        </pc:spChg>
      </pc:sldChg>
      <pc:sldChg chg="modSp">
        <pc:chgData name="David Cooper" userId="8405de72-229b-49fa-bfba-b47ae20b2a50" providerId="ADAL" clId="{97311745-57FD-43C1-BB1F-126569948037}" dt="2019-08-14T23:13:12.548" v="473" actId="1035"/>
        <pc:sldMkLst>
          <pc:docMk/>
          <pc:sldMk cId="1478272582" sldId="335"/>
        </pc:sldMkLst>
        <pc:spChg chg="mod">
          <ac:chgData name="David Cooper" userId="8405de72-229b-49fa-bfba-b47ae20b2a50" providerId="ADAL" clId="{97311745-57FD-43C1-BB1F-126569948037}" dt="2019-08-14T23:13:12.548" v="473" actId="1035"/>
          <ac:spMkLst>
            <pc:docMk/>
            <pc:sldMk cId="1478272582" sldId="335"/>
            <ac:spMk id="2" creationId="{5A314891-9D6D-4A47-A5B7-51F1C746D2E9}"/>
          </ac:spMkLst>
        </pc:spChg>
        <pc:spChg chg="mod">
          <ac:chgData name="David Cooper" userId="8405de72-229b-49fa-bfba-b47ae20b2a50" providerId="ADAL" clId="{97311745-57FD-43C1-BB1F-126569948037}" dt="2019-08-14T23:13:12.548" v="473" actId="1035"/>
          <ac:spMkLst>
            <pc:docMk/>
            <pc:sldMk cId="1478272582" sldId="335"/>
            <ac:spMk id="3" creationId="{DBD647BF-C8BA-4F35-B822-C5D4894099C4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561D9-8C38-4735-AB4E-6F89BBD9CC7D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C7389-F0A0-4BF8-A4F1-D13776B77FF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" y="1524000"/>
            <a:ext cx="8382000" cy="1470025"/>
          </a:xfrm>
        </p:spPr>
        <p:txBody>
          <a:bodyPr>
            <a:noAutofit/>
          </a:bodyPr>
          <a:lstStyle/>
          <a:p>
            <a:r>
              <a:rPr lang="en-US" dirty="0"/>
              <a:t>Using Machine Learning and</a:t>
            </a:r>
            <a:br>
              <a:rPr lang="en-US" dirty="0"/>
            </a:br>
            <a:r>
              <a:rPr lang="en-US" dirty="0"/>
              <a:t>Interactive Graphics to </a:t>
            </a:r>
            <a:br>
              <a:rPr lang="en-US" dirty="0"/>
            </a:br>
            <a:r>
              <a:rPr lang="en-US" dirty="0"/>
              <a:t>Find New Cancer Targets </a:t>
            </a:r>
            <a:br>
              <a:rPr lang="en-US" dirty="0"/>
            </a:b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90600" y="3657600"/>
            <a:ext cx="7391400" cy="243840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David Cooper, Research Statistics </a:t>
            </a:r>
          </a:p>
          <a:p>
            <a:pPr algn="l"/>
            <a:r>
              <a:rPr lang="en-US" dirty="0">
                <a:solidFill>
                  <a:schemeClr val="tx1"/>
                </a:solidFill>
              </a:rPr>
              <a:t>Benjamin Schwartz, Synthetic </a:t>
            </a:r>
            <a:r>
              <a:rPr lang="en-US" dirty="0" err="1">
                <a:solidFill>
                  <a:schemeClr val="tx1"/>
                </a:solidFill>
              </a:rPr>
              <a:t>Lethals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US" dirty="0">
                <a:solidFill>
                  <a:schemeClr val="tx1"/>
                </a:solidFill>
              </a:rPr>
              <a:t>GlaxoSmithKline.  Collegeville, PA</a:t>
            </a:r>
          </a:p>
          <a:p>
            <a:pPr algn="l"/>
            <a:r>
              <a:rPr lang="en-US">
                <a:solidFill>
                  <a:schemeClr val="tx1"/>
                </a:solidFill>
              </a:rPr>
              <a:t>20 August </a:t>
            </a:r>
            <a:r>
              <a:rPr lang="en-US" dirty="0">
                <a:solidFill>
                  <a:schemeClr val="tx1"/>
                </a:solidFill>
              </a:rPr>
              <a:t>2019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542C84-AA81-416D-A54F-F7D519FD084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4"/>
          <a:stretch/>
        </p:blipFill>
        <p:spPr>
          <a:xfrm>
            <a:off x="0" y="228600"/>
            <a:ext cx="90856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169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" y="228600"/>
            <a:ext cx="9201852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835CEA-DDC8-4DBC-BC65-AD7B0C9EDA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41" r="1228"/>
          <a:stretch/>
        </p:blipFill>
        <p:spPr>
          <a:xfrm>
            <a:off x="797916" y="381000"/>
            <a:ext cx="7548168" cy="5608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577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10920D-ED45-40D4-AA0A-46E26A528C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24" t="1641"/>
          <a:stretch/>
        </p:blipFill>
        <p:spPr>
          <a:xfrm>
            <a:off x="1033975" y="941656"/>
            <a:ext cx="7187311" cy="505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419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A8CF19-2AAC-4C90-9561-A2EA699DE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2243"/>
            <a:ext cx="9144000" cy="430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741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584372-79EB-4F6A-8697-2C9352932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975"/>
            <a:ext cx="9144000" cy="426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053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F9831E-90D8-4A63-A8C0-609894860E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610"/>
            <a:ext cx="9144000" cy="658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32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A4AE10-77C8-4CD9-89EA-3CE5F0B7E96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610"/>
            <a:ext cx="9144000" cy="658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834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1419779-973A-4B9F-9FB7-731A0BF88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88" y="382996"/>
            <a:ext cx="8253412" cy="578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581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14891-9D6D-4A47-A5B7-51F1C746D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Impacts &amp; Related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647BF-C8BA-4F35-B822-C5D489409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525963"/>
          </a:xfrm>
        </p:spPr>
        <p:txBody>
          <a:bodyPr>
            <a:normAutofit/>
          </a:bodyPr>
          <a:lstStyle/>
          <a:p>
            <a:r>
              <a:rPr lang="en-US" sz="3000" dirty="0"/>
              <a:t>31 targets were vetted for tractability</a:t>
            </a:r>
          </a:p>
          <a:p>
            <a:r>
              <a:rPr lang="en-US" sz="3000" dirty="0"/>
              <a:t>4 targets were internally validated by CRISPR</a:t>
            </a:r>
          </a:p>
          <a:p>
            <a:r>
              <a:rPr lang="en-US" sz="3000" dirty="0"/>
              <a:t>GSK Development screened our compound collection for tool compounds against these</a:t>
            </a:r>
          </a:p>
          <a:p>
            <a:r>
              <a:rPr lang="en-US" sz="3000" dirty="0"/>
              <a:t>GSK bought </a:t>
            </a:r>
            <a:r>
              <a:rPr lang="en-US" sz="3000" dirty="0" err="1"/>
              <a:t>Tesaro</a:t>
            </a:r>
            <a:r>
              <a:rPr lang="en-US" sz="3000" dirty="0"/>
              <a:t>, which has a synthetic lethal compound in clinical development</a:t>
            </a:r>
          </a:p>
        </p:txBody>
      </p:sp>
    </p:spTree>
    <p:extLst>
      <p:ext uri="{BB962C8B-B14F-4D97-AF65-F5344CB8AC3E}">
        <p14:creationId xmlns:p14="http://schemas.microsoft.com/office/powerpoint/2010/main" val="2649276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/>
              <a:t>Thank you to my collaborators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Boris Wilson, Melissa Stern, Ravi </a:t>
            </a:r>
            <a:r>
              <a:rPr lang="en-US" dirty="0" err="1"/>
              <a:t>Nagajaran</a:t>
            </a:r>
            <a:endParaRPr lang="en-US" dirty="0"/>
          </a:p>
          <a:p>
            <a:r>
              <a:rPr lang="en-US" dirty="0"/>
              <a:t>Benjamin Schwartz, Euan Stronach</a:t>
            </a:r>
          </a:p>
          <a:p>
            <a:r>
              <a:rPr lang="en-US" dirty="0"/>
              <a:t>Junping Jing, Hui Zhou, Dan Felitsky</a:t>
            </a:r>
          </a:p>
          <a:p>
            <a:r>
              <a:rPr lang="en-US" dirty="0"/>
              <a:t>Broad Institute and Sanger Institute –</a:t>
            </a:r>
            <a:br>
              <a:rPr lang="en-US" dirty="0"/>
            </a:br>
            <a:r>
              <a:rPr lang="en-US" dirty="0"/>
              <a:t>CRISPR knockout data</a:t>
            </a:r>
          </a:p>
          <a:p>
            <a:r>
              <a:rPr lang="en-US" dirty="0"/>
              <a:t>Discovery team – </a:t>
            </a:r>
            <a:br>
              <a:rPr lang="en-US" dirty="0"/>
            </a:br>
            <a:r>
              <a:rPr lang="en-US" dirty="0"/>
              <a:t>validation by knockout, knock-in</a:t>
            </a:r>
          </a:p>
          <a:p>
            <a:r>
              <a:rPr lang="en-US" dirty="0"/>
              <a:t>Development team – </a:t>
            </a:r>
            <a:br>
              <a:rPr lang="en-US" dirty="0"/>
            </a:br>
            <a:r>
              <a:rPr lang="en-US" dirty="0"/>
              <a:t>screening for tool compounds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14891-9D6D-4A47-A5B7-51F1C746D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2400"/>
            <a:ext cx="8229600" cy="1143000"/>
          </a:xfrm>
        </p:spPr>
        <p:txBody>
          <a:bodyPr/>
          <a:lstStyle/>
          <a:p>
            <a:r>
              <a:rPr lang="en-US" dirty="0"/>
              <a:t>Next steps for the GLASSES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647BF-C8BA-4F35-B822-C5D489409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295400"/>
            <a:ext cx="8610600" cy="5334000"/>
          </a:xfrm>
        </p:spPr>
        <p:txBody>
          <a:bodyPr>
            <a:normAutofit/>
          </a:bodyPr>
          <a:lstStyle/>
          <a:p>
            <a:r>
              <a:rPr lang="en-US" sz="3000" dirty="0"/>
              <a:t>Make a new network tool to learn:</a:t>
            </a:r>
            <a:br>
              <a:rPr lang="en-US" sz="3000" dirty="0"/>
            </a:br>
            <a:r>
              <a:rPr lang="en-US" sz="3000" dirty="0"/>
              <a:t>Are the top predictors overrepresented in any</a:t>
            </a:r>
            <a:br>
              <a:rPr lang="en-US" sz="3000" dirty="0"/>
            </a:br>
            <a:r>
              <a:rPr lang="en-US" sz="3000" dirty="0"/>
              <a:t>     known genetic pathways?  (</a:t>
            </a:r>
            <a:r>
              <a:rPr lang="en-US" sz="3000" dirty="0" err="1"/>
              <a:t>Metacore</a:t>
            </a:r>
            <a:r>
              <a:rPr lang="en-US" sz="3000" dirty="0"/>
              <a:t>)</a:t>
            </a:r>
            <a:br>
              <a:rPr lang="en-US" sz="3000" dirty="0"/>
            </a:br>
            <a:r>
              <a:rPr lang="en-US" sz="3000" dirty="0"/>
              <a:t>Same question, but throw in the knockout gene</a:t>
            </a:r>
            <a:br>
              <a:rPr lang="en-US" sz="3000" dirty="0"/>
            </a:br>
            <a:r>
              <a:rPr lang="en-US" sz="2800" i="1" dirty="0"/>
              <a:t>Gene set enrichment analysis, or a bucket analysis</a:t>
            </a:r>
          </a:p>
          <a:p>
            <a:r>
              <a:rPr lang="en-US" sz="3000" dirty="0"/>
              <a:t>Create composite knockout scores that</a:t>
            </a:r>
            <a:br>
              <a:rPr lang="en-US" sz="3000" dirty="0"/>
            </a:br>
            <a:r>
              <a:rPr lang="en-US" sz="3000" dirty="0"/>
              <a:t>combine growth data from our three suppliers</a:t>
            </a:r>
          </a:p>
          <a:p>
            <a:pPr lvl="1"/>
            <a:r>
              <a:rPr lang="en-US" sz="2600" dirty="0"/>
              <a:t>More cell lines will increase power to discover SL pairs</a:t>
            </a:r>
          </a:p>
          <a:p>
            <a:pPr marL="457200" lvl="1" indent="0">
              <a:buNone/>
            </a:pPr>
            <a:r>
              <a:rPr lang="en-US" i="1" dirty="0"/>
              <a:t>Mixed effect models: random supplier, fixed cell lines</a:t>
            </a:r>
          </a:p>
        </p:txBody>
      </p:sp>
    </p:spTree>
    <p:extLst>
      <p:ext uri="{BB962C8B-B14F-4D97-AF65-F5344CB8AC3E}">
        <p14:creationId xmlns:p14="http://schemas.microsoft.com/office/powerpoint/2010/main" val="1478272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CA38673-885C-4574-B878-751D8A030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47" y="276664"/>
            <a:ext cx="8964706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915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E280915-EC46-4263-8007-8CABFD4E538E}"/>
              </a:ext>
            </a:extLst>
          </p:cNvPr>
          <p:cNvSpPr/>
          <p:nvPr/>
        </p:nvSpPr>
        <p:spPr>
          <a:xfrm>
            <a:off x="381000" y="609600"/>
            <a:ext cx="8686800" cy="6421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4000" kern="1800" dirty="0">
                <a:solidFill>
                  <a:srgbClr val="181818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Nothing is less real than realism. 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4000" kern="1800" dirty="0">
                <a:solidFill>
                  <a:srgbClr val="181818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Details are confusing.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4000" kern="1800" dirty="0">
                <a:solidFill>
                  <a:srgbClr val="181818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is only by selection, by elimination,</a:t>
            </a:r>
          </a:p>
          <a:p>
            <a:pPr>
              <a:lnSpc>
                <a:spcPct val="115000"/>
              </a:lnSpc>
            </a:pPr>
            <a:r>
              <a:rPr lang="en-US" sz="4000" kern="1800" dirty="0">
                <a:solidFill>
                  <a:srgbClr val="181818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by emphasis, that we get at the</a:t>
            </a:r>
          </a:p>
          <a:p>
            <a:pPr>
              <a:lnSpc>
                <a:spcPct val="115000"/>
              </a:lnSpc>
            </a:pPr>
            <a:r>
              <a:rPr lang="en-US" sz="4000" kern="1800" dirty="0">
                <a:solidFill>
                  <a:srgbClr val="181818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real meaning of things.</a:t>
            </a:r>
          </a:p>
          <a:p>
            <a:pPr>
              <a:lnSpc>
                <a:spcPct val="115000"/>
              </a:lnSpc>
            </a:pPr>
            <a:endParaRPr lang="en-US" sz="4000" kern="1800" dirty="0">
              <a:solidFill>
                <a:srgbClr val="181818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4000" kern="1800" dirty="0">
                <a:solidFill>
                  <a:srgbClr val="181818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Georgia O’Keeffe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228600">
              <a:lnSpc>
                <a:spcPct val="115000"/>
              </a:lnSpc>
            </a:pPr>
            <a:r>
              <a:rPr lang="en-US" sz="4000" kern="1800" dirty="0">
                <a:solidFill>
                  <a:srgbClr val="181818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4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228600">
              <a:lnSpc>
                <a:spcPct val="115000"/>
              </a:lnSpc>
            </a:pPr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AA84C9-409F-418C-9BB3-0D24A42B67D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77" y="228600"/>
            <a:ext cx="8214902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275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rcRect l="49185"/>
          <a:stretch>
            <a:fillRect/>
          </a:stretch>
        </p:blipFill>
        <p:spPr>
          <a:xfrm>
            <a:off x="3037940" y="685800"/>
            <a:ext cx="2519246" cy="55435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358443" y="3352800"/>
            <a:ext cx="2633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CRISPR knockout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3132" y="713936"/>
            <a:ext cx="17211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somatic</a:t>
            </a:r>
          </a:p>
          <a:p>
            <a:r>
              <a:rPr lang="en-US" sz="3200" dirty="0"/>
              <a:t>mutation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123540" y="1295400"/>
            <a:ext cx="1066800" cy="152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5552540" y="3733800"/>
            <a:ext cx="76200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359485" y="4157004"/>
            <a:ext cx="23407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/>
              <a:t>Drug therapies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5562600" y="4191000"/>
            <a:ext cx="760123" cy="177165"/>
          </a:xfrm>
          <a:prstGeom prst="straightConnector1">
            <a:avLst/>
          </a:prstGeom>
          <a:ln>
            <a:prstDash val="sysDot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E0D5EB7-FEAD-4A2F-AFF6-6F17DC1FEB0E}"/>
              </a:ext>
            </a:extLst>
          </p:cNvPr>
          <p:cNvSpPr txBox="1"/>
          <p:nvPr/>
        </p:nvSpPr>
        <p:spPr>
          <a:xfrm>
            <a:off x="5943600" y="112693"/>
            <a:ext cx="314220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A-B is a </a:t>
            </a:r>
            <a:br>
              <a:rPr lang="en-US" sz="2800" dirty="0"/>
            </a:br>
            <a:r>
              <a:rPr lang="en-US" sz="2800" dirty="0"/>
              <a:t>Synthetic Lethal Pair</a:t>
            </a:r>
          </a:p>
        </p:txBody>
      </p:sp>
    </p:spTree>
    <p:extLst>
      <p:ext uri="{BB962C8B-B14F-4D97-AF65-F5344CB8AC3E}">
        <p14:creationId xmlns:p14="http://schemas.microsoft.com/office/powerpoint/2010/main" val="191754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A19D27-5141-41B4-A779-9239D9A2BB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364"/>
          <a:stretch/>
        </p:blipFill>
        <p:spPr>
          <a:xfrm>
            <a:off x="1205500" y="152400"/>
            <a:ext cx="61859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318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200" y="457200"/>
            <a:ext cx="7162800" cy="6555641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My subjects are cell lines</a:t>
            </a:r>
          </a:p>
          <a:p>
            <a:r>
              <a:rPr lang="en-US" sz="2800" dirty="0"/>
              <a:t>Y (vector) is a knockout phenotype –</a:t>
            </a:r>
            <a:br>
              <a:rPr lang="en-US" sz="2800" dirty="0"/>
            </a:br>
            <a:r>
              <a:rPr lang="en-US" sz="2800" dirty="0"/>
              <a:t>                  growth under knockout, for one gene</a:t>
            </a:r>
            <a:br>
              <a:rPr lang="en-US" sz="2800" dirty="0"/>
            </a:br>
            <a:r>
              <a:rPr lang="en-US" sz="2800" dirty="0"/>
              <a:t>X (wide) is mutation data for many genes</a:t>
            </a:r>
            <a:br>
              <a:rPr lang="en-US" sz="2800" dirty="0"/>
            </a:br>
            <a:r>
              <a:rPr lang="en-US" sz="2800" dirty="0"/>
              <a:t> </a:t>
            </a:r>
          </a:p>
          <a:p>
            <a:r>
              <a:rPr lang="en-US" sz="2800" dirty="0"/>
              <a:t>Is Y predictable?  If so, which X’s are important?</a:t>
            </a:r>
          </a:p>
          <a:p>
            <a:endParaRPr lang="en-US" sz="2800" dirty="0"/>
          </a:p>
          <a:p>
            <a:r>
              <a:rPr lang="en-US" sz="2800" dirty="0"/>
              <a:t>Random Forest modeling</a:t>
            </a:r>
            <a:br>
              <a:rPr lang="en-US" sz="2800" dirty="0"/>
            </a:br>
            <a:r>
              <a:rPr lang="en-US" sz="2800" dirty="0"/>
              <a:t>    the model prediction is an average of </a:t>
            </a:r>
            <a:br>
              <a:rPr lang="en-US" sz="2800" dirty="0"/>
            </a:br>
            <a:r>
              <a:rPr lang="en-US" sz="2800" dirty="0"/>
              <a:t>    many weak predictors (trees)</a:t>
            </a:r>
          </a:p>
          <a:p>
            <a:endParaRPr lang="en-US" sz="2800" dirty="0"/>
          </a:p>
          <a:p>
            <a:r>
              <a:rPr lang="en-US" sz="2800" dirty="0"/>
              <a:t>Francis Galton 1906 (crowdsourcing)</a:t>
            </a:r>
          </a:p>
          <a:p>
            <a:r>
              <a:rPr lang="en-US" sz="2800" dirty="0"/>
              <a:t>Y = dressed weight of an ox</a:t>
            </a:r>
          </a:p>
          <a:p>
            <a:endParaRPr lang="en-US" sz="2800" i="1" dirty="0"/>
          </a:p>
          <a:p>
            <a:endParaRPr lang="en-US"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C515DC-340D-4862-9099-14280906A66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12"/>
          <a:stretch/>
        </p:blipFill>
        <p:spPr>
          <a:xfrm>
            <a:off x="359334" y="228600"/>
            <a:ext cx="8403666" cy="5935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256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CA4CF1614FBF4B84981B5DDEB393EF" ma:contentTypeVersion="7" ma:contentTypeDescription="Create a new document." ma:contentTypeScope="" ma:versionID="83ab1e17bca40d25f8374d1bb3ec988e">
  <xsd:schema xmlns:xsd="http://www.w3.org/2001/XMLSchema" xmlns:xs="http://www.w3.org/2001/XMLSchema" xmlns:p="http://schemas.microsoft.com/office/2006/metadata/properties" xmlns:ns3="228a0102-7ef2-473e-b922-7230e3f3be10" targetNamespace="http://schemas.microsoft.com/office/2006/metadata/properties" ma:root="true" ma:fieldsID="4125ffeaffdca8b1c0794406c6f83cae" ns3:_="">
    <xsd:import namespace="228a0102-7ef2-473e-b922-7230e3f3be1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8a0102-7ef2-473e-b922-7230e3f3be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3C6CA31-3186-490F-814F-7CE20D6C3B34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228a0102-7ef2-473e-b922-7230e3f3be10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0552F5F-6801-42A9-8C52-71FBEAF8C30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849F926-0D84-4BA3-98C6-E78FE3561C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8a0102-7ef2-473e-b922-7230e3f3be1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2776</TotalTime>
  <Words>170</Words>
  <Application>Microsoft Office PowerPoint</Application>
  <PresentationFormat>On-screen Show (4:3)</PresentationFormat>
  <Paragraphs>44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Times New Roman</vt:lpstr>
      <vt:lpstr>Office Theme</vt:lpstr>
      <vt:lpstr>Using Machine Learning and Interactive Graphics to  Find New Cancer Targets  </vt:lpstr>
      <vt:lpstr>Thank you to my collaborators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Impacts &amp; Related News</vt:lpstr>
      <vt:lpstr>Next steps for the GLASSES app</vt:lpstr>
    </vt:vector>
  </TitlesOfParts>
  <Company>GlaxoSmithKline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 talk, 18 July 2017</dc:title>
  <dc:creator>dcc4505</dc:creator>
  <cp:lastModifiedBy>David Cooper</cp:lastModifiedBy>
  <cp:revision>117</cp:revision>
  <dcterms:created xsi:type="dcterms:W3CDTF">2017-07-17T10:45:29Z</dcterms:created>
  <dcterms:modified xsi:type="dcterms:W3CDTF">2019-08-14T23:14:48Z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0x010100DECA4CF1614FBF4B84981B5DDEB393EF</vt:lpwstr>
  </property>
</Properties>
</file>

<file path=docProps/thumbnail.jpeg>
</file>